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31" r:id="rId2"/>
    <p:sldId id="2854" r:id="rId3"/>
    <p:sldId id="2855" r:id="rId4"/>
    <p:sldId id="2856" r:id="rId5"/>
    <p:sldId id="2857" r:id="rId6"/>
  </p:sldIdLst>
  <p:sldSz cx="9144000" cy="5143500" type="screen16x9"/>
  <p:notesSz cx="9777413" cy="6646863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12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>
                <a:cs typeface="+mn-ea"/>
                <a:sym typeface="+mn-lt"/>
              </a:rPr>
              <a:t>leo.chen@ieee.org</a:t>
            </a:r>
          </a:p>
          <a:p>
            <a:pPr algn="r"/>
            <a:r>
              <a:rPr lang="en-US" sz="2400" dirty="0">
                <a:cs typeface="+mn-ea"/>
                <a:sym typeface="+mn-lt"/>
              </a:rPr>
              <a:t>20/</a:t>
            </a:r>
            <a:r>
              <a:rPr lang="en-US" altLang="zh-CN" sz="2400" dirty="0">
                <a:cs typeface="+mn-ea"/>
                <a:sym typeface="+mn-lt"/>
              </a:rPr>
              <a:t>Feb</a:t>
            </a:r>
            <a:r>
              <a:rPr lang="en-US" sz="2400" dirty="0">
                <a:cs typeface="+mn-ea"/>
                <a:sym typeface="+mn-lt"/>
              </a:rPr>
              <a:t>/2024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第十一章 </a:t>
            </a:r>
            <a:r>
              <a:rPr lang="zh-CN" altLang="en-US" b="0" dirty="0" smtClean="0"/>
              <a:t>问题解决</a:t>
            </a:r>
            <a:r>
              <a:rPr lang="zh-CN" altLang="en-US" b="0" dirty="0"/>
              <a:t>与应用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11. 1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FF2C8B7-6B03-5C4C-194D-427F98B390FB}"/>
              </a:ext>
            </a:extLst>
          </p:cNvPr>
          <p:cNvSpPr txBox="1"/>
          <p:nvPr/>
        </p:nvSpPr>
        <p:spPr>
          <a:xfrm>
            <a:off x="527824" y="771309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目标：练习数值方法与计算技术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A873358-698D-D1BA-D45D-1BDD4A0BB636}"/>
              </a:ext>
            </a:extLst>
          </p:cNvPr>
          <p:cNvSpPr txBox="1"/>
          <p:nvPr/>
        </p:nvSpPr>
        <p:spPr>
          <a:xfrm>
            <a:off x="527824" y="3026232"/>
            <a:ext cx="8251902" cy="1815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% Calculate definite integral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syms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x t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f1=1/(1+x^2); 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int(f1,-inf,inf) </a:t>
            </a:r>
          </a:p>
          <a:p>
            <a:r>
              <a:rPr 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% Solving differential equations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syms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y(x) z(x)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m =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dsolve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(diff(y)==3*y-2*z , diff(z)==2*y-z)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m.y</a:t>
            </a:r>
            <a:r>
              <a:rPr lang="en-US" sz="1400" dirty="0">
                <a:solidFill>
                  <a:srgbClr val="212121"/>
                </a:solidFill>
                <a:latin typeface="Menlo"/>
              </a:rPr>
              <a:t>   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m.z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99DCEDAB-DC2C-6FD1-B182-15D2F123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xmlns="" id="{E05A81C9-B105-892D-2424-0BC5A3AF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9C87E2E-FFA2-F570-3A17-6C660C13E6AE}"/>
              </a:ext>
            </a:extLst>
          </p:cNvPr>
          <p:cNvSpPr txBox="1"/>
          <p:nvPr/>
        </p:nvSpPr>
        <p:spPr>
          <a:xfrm>
            <a:off x="541066" y="1204480"/>
            <a:ext cx="8192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zh-CN" altLang="en-US" sz="1600" dirty="0"/>
              <a:t>计算给定</a:t>
            </a:r>
            <a:r>
              <a:rPr lang="zh-CN" altLang="en-US" sz="1600" dirty="0" smtClean="0"/>
              <a:t>定积分</a:t>
            </a:r>
            <a:endParaRPr lang="en-US" altLang="zh-CN" sz="1600" dirty="0" smtClean="0"/>
          </a:p>
          <a:p>
            <a:pPr fontAlgn="base"/>
            <a:endParaRPr lang="zh-CN" altLang="en-US" sz="1600" dirty="0"/>
          </a:p>
          <a:p>
            <a:pPr fontAlgn="base"/>
            <a:r>
              <a:rPr lang="zh-CN" altLang="en-US" sz="1600" dirty="0"/>
              <a:t>求解微分方程</a:t>
            </a: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xmlns="" id="{DC1DA147-92D9-4A72-2964-D641AF9A6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06881"/>
              </p:ext>
            </p:extLst>
          </p:nvPr>
        </p:nvGraphicFramePr>
        <p:xfrm>
          <a:off x="3616711" y="1955508"/>
          <a:ext cx="1037064" cy="9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r:id="rId3" imgW="914400" imgH="838200" progId="Equation.3">
                  <p:embed/>
                </p:oleObj>
              </mc:Choice>
              <mc:Fallback>
                <p:oleObj r:id="rId3" imgW="914400" imgH="838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11" y="1955508"/>
                        <a:ext cx="1037064" cy="93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1E16CF40-91B8-5477-9703-52AFDA5A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CF09F78C-6B8E-8AD3-3FF3-70B590632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050305"/>
              </p:ext>
            </p:extLst>
          </p:nvPr>
        </p:nvGraphicFramePr>
        <p:xfrm>
          <a:off x="4458722" y="1344218"/>
          <a:ext cx="826677" cy="516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5" imgW="596641" imgH="393529" progId="Equation.3">
                  <p:embed/>
                </p:oleObj>
              </mc:Choice>
              <mc:Fallback>
                <p:oleObj r:id="rId5" imgW="596641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722" y="1344218"/>
                        <a:ext cx="826677" cy="516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F65CE7-8454-A0DA-E043-886B39F8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7634A-6D7A-AAA0-6B3F-0DBA6B8E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4E064D4-B18F-963B-47DC-CFF1E84765CE}"/>
              </a:ext>
            </a:extLst>
          </p:cNvPr>
          <p:cNvSpPr txBox="1"/>
          <p:nvPr/>
        </p:nvSpPr>
        <p:spPr>
          <a:xfrm>
            <a:off x="639337" y="1294477"/>
            <a:ext cx="82519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加载 </a:t>
            </a:r>
            <a:r>
              <a:rPr lang="en-US" altLang="zh-CN" sz="1600" dirty="0" err="1"/>
              <a:t>TemperatureData.mat</a:t>
            </a:r>
            <a:endParaRPr lang="en-US" altLang="zh-CN" sz="1600" dirty="0"/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将</a:t>
            </a:r>
            <a:r>
              <a:rPr lang="zh-CN" altLang="en-US" sz="1600" dirty="0"/>
              <a:t>时间转换为以 </a:t>
            </a:r>
            <a:r>
              <a:rPr lang="en-US" altLang="zh-CN" sz="1600" dirty="0"/>
              <a:t>0 </a:t>
            </a:r>
            <a:r>
              <a:rPr lang="zh-CN" altLang="en-US" sz="1600" dirty="0"/>
              <a:t>起始、以天为单位的格式</a:t>
            </a:r>
          </a:p>
          <a:p>
            <a:pPr fontAlgn="base"/>
            <a:r>
              <a:rPr lang="en-US" altLang="zh-CN" sz="1600" dirty="0" smtClean="0"/>
              <a:t>3. </a:t>
            </a:r>
            <a:r>
              <a:rPr lang="zh-CN" altLang="en-US" sz="1600" dirty="0" smtClean="0"/>
              <a:t>定义</a:t>
            </a:r>
            <a:r>
              <a:rPr lang="zh-CN" altLang="en-US" sz="1600" dirty="0"/>
              <a:t>合适的非线性模型</a:t>
            </a:r>
          </a:p>
          <a:p>
            <a:pPr fontAlgn="base"/>
            <a:r>
              <a:rPr lang="en-US" altLang="zh-CN" sz="1600" dirty="0" smtClean="0"/>
              <a:t>4. </a:t>
            </a:r>
            <a:r>
              <a:rPr lang="zh-CN" altLang="en-US" sz="1600" dirty="0" smtClean="0"/>
              <a:t>给</a:t>
            </a:r>
            <a:r>
              <a:rPr lang="zh-CN" altLang="en-US" sz="1600" dirty="0"/>
              <a:t>出参数初始猜测值</a:t>
            </a:r>
          </a:p>
          <a:p>
            <a:pPr fontAlgn="base"/>
            <a:r>
              <a:rPr lang="en-US" altLang="zh-CN" sz="1600" dirty="0" smtClean="0"/>
              <a:t>5. </a:t>
            </a:r>
            <a:r>
              <a:rPr lang="zh-CN" altLang="en-US" sz="1600" dirty="0" smtClean="0"/>
              <a:t>进行</a:t>
            </a:r>
            <a:r>
              <a:rPr lang="zh-CN" altLang="en-US" sz="1600" dirty="0"/>
              <a:t>非线性回归</a:t>
            </a:r>
          </a:p>
          <a:p>
            <a:pPr fontAlgn="base"/>
            <a:r>
              <a:rPr lang="en-US" altLang="zh-CN" sz="1600" dirty="0" smtClean="0"/>
              <a:t>6. </a:t>
            </a:r>
            <a:r>
              <a:rPr lang="zh-CN" altLang="en-US" sz="1600" dirty="0" smtClean="0"/>
              <a:t>评估</a:t>
            </a:r>
            <a:r>
              <a:rPr lang="zh-CN" altLang="en-US" sz="1600" dirty="0"/>
              <a:t>并验证拟合模型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3021C0D-4C39-1AC2-EBAE-AC2EF5650C9C}"/>
              </a:ext>
            </a:extLst>
          </p:cNvPr>
          <p:cNvSpPr txBox="1"/>
          <p:nvPr/>
        </p:nvSpPr>
        <p:spPr>
          <a:xfrm>
            <a:off x="639337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目标：练习数据拟合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E1C376E-1497-7D83-8152-63F44B92866A}"/>
              </a:ext>
            </a:extLst>
          </p:cNvPr>
          <p:cNvSpPr txBox="1"/>
          <p:nvPr/>
        </p:nvSpPr>
        <p:spPr>
          <a:xfrm>
            <a:off x="639337" y="3509850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tempReg_template.mlx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tempReg.mlx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72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D692CB-13AB-8302-C917-822A5713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AF980E-39AD-470C-F2DE-37BECC20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11. 3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altLang="zh-CN" sz="2400" b="1" dirty="0">
                <a:solidFill>
                  <a:schemeClr val="tx2"/>
                </a:solidFill>
              </a:rPr>
              <a:t/>
            </a:r>
            <a:br>
              <a:rPr lang="en-US" altLang="zh-CN" sz="2400" b="1" dirty="0">
                <a:solidFill>
                  <a:schemeClr val="tx2"/>
                </a:solidFill>
              </a:rPr>
            </a:br>
            <a: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9656DD7-9588-9DA8-3BC5-749A8014243F}"/>
              </a:ext>
            </a:extLst>
          </p:cNvPr>
          <p:cNvSpPr txBox="1"/>
          <p:nvPr/>
        </p:nvSpPr>
        <p:spPr>
          <a:xfrm>
            <a:off x="561277" y="785200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目标：数学函数最小化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08B216B-B5A4-AC93-037D-AEF710C53D62}"/>
              </a:ext>
            </a:extLst>
          </p:cNvPr>
          <p:cNvSpPr txBox="1"/>
          <p:nvPr/>
        </p:nvSpPr>
        <p:spPr>
          <a:xfrm>
            <a:off x="544899" y="423528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simpleOptimTask.mlx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0A88FAE-2B3C-ADD9-16F8-34D7253CC21B}"/>
              </a:ext>
            </a:extLst>
          </p:cNvPr>
          <p:cNvSpPr txBox="1"/>
          <p:nvPr/>
        </p:nvSpPr>
        <p:spPr>
          <a:xfrm>
            <a:off x="561277" y="1186591"/>
            <a:ext cx="8251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/>
              <a:t>内容：</a:t>
            </a:r>
          </a:p>
          <a:p>
            <a:pPr fontAlgn="base"/>
            <a:r>
              <a:rPr lang="en-US" altLang="zh-CN" dirty="0" smtClean="0"/>
              <a:t>1. </a:t>
            </a:r>
            <a:r>
              <a:rPr lang="zh-CN" altLang="en-US" dirty="0" smtClean="0"/>
              <a:t>针对</a:t>
            </a:r>
            <a:r>
              <a:rPr lang="zh-CN" altLang="en-US" dirty="0"/>
              <a:t>给定的最小化任务：</a:t>
            </a:r>
          </a:p>
          <a:p>
            <a:pPr lvl="1" fontAlgn="base"/>
            <a:r>
              <a:rPr lang="zh-CN" altLang="en-US" dirty="0"/>
              <a:t>目标函数是什么？</a:t>
            </a:r>
          </a:p>
          <a:p>
            <a:pPr lvl="1" fontAlgn="base"/>
            <a:r>
              <a:rPr lang="zh-CN" altLang="en-US" dirty="0"/>
              <a:t>设计变量有哪些？</a:t>
            </a:r>
          </a:p>
          <a:p>
            <a:pPr lvl="1" fontAlgn="base"/>
            <a:r>
              <a:rPr lang="zh-CN" altLang="en-US" dirty="0"/>
              <a:t>约束条件有哪些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 fontAlgn="base"/>
            <a:endParaRPr lang="en-US" altLang="zh-CN" dirty="0"/>
          </a:p>
          <a:p>
            <a:pPr lvl="1" fontAlgn="base"/>
            <a:endParaRPr lang="en-US" altLang="zh-CN" dirty="0" smtClean="0"/>
          </a:p>
          <a:p>
            <a:pPr fontAlgn="base"/>
            <a:r>
              <a:rPr lang="en-US" altLang="zh-CN" dirty="0" smtClean="0"/>
              <a:t>2. </a:t>
            </a:r>
            <a:r>
              <a:rPr lang="zh-CN" altLang="en-US" dirty="0" smtClean="0"/>
              <a:t>在 </a:t>
            </a:r>
            <a:r>
              <a:rPr lang="en-US" altLang="zh-CN" dirty="0"/>
              <a:t>Optimization Task </a:t>
            </a:r>
            <a:r>
              <a:rPr lang="zh-CN" altLang="en-US" dirty="0"/>
              <a:t>中建立该问题</a:t>
            </a:r>
          </a:p>
          <a:p>
            <a:pPr fontAlgn="base"/>
            <a:r>
              <a:rPr lang="en-US" altLang="zh-CN" dirty="0" smtClean="0"/>
              <a:t>3. </a:t>
            </a:r>
            <a:r>
              <a:rPr lang="zh-CN" altLang="en-US" dirty="0" smtClean="0"/>
              <a:t>可视化</a:t>
            </a:r>
            <a:r>
              <a:rPr lang="zh-CN" altLang="en-US" dirty="0"/>
              <a:t>目标函数与约束</a:t>
            </a:r>
          </a:p>
          <a:p>
            <a:pPr lvl="1" fontAlgn="base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D57ED443-6AEA-0C6D-57F3-58F0444306B5}"/>
                  </a:ext>
                </a:extLst>
              </p:cNvPr>
              <p:cNvSpPr txBox="1"/>
              <p:nvPr/>
            </p:nvSpPr>
            <p:spPr>
              <a:xfrm>
                <a:off x="2343615" y="1678830"/>
                <a:ext cx="3626005" cy="1455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26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7ED443-6AEA-0C6D-57F3-58F044430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15" y="1678830"/>
                <a:ext cx="3626005" cy="1455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0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5B5E26-BCC2-0E94-7320-07FF52EE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C6B88-38DF-8BC8-55D9-3F3A1E1E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11. 4 </a:t>
            </a:r>
            <a:r>
              <a:rPr lang="zh-CN" altLang="en-US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实验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8FC9B29-0935-A779-2D78-C577B2035DF6}"/>
              </a:ext>
            </a:extLst>
          </p:cNvPr>
          <p:cNvSpPr txBox="1"/>
          <p:nvPr/>
        </p:nvSpPr>
        <p:spPr>
          <a:xfrm>
            <a:off x="589911" y="1202727"/>
            <a:ext cx="8251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加载 </a:t>
            </a:r>
            <a:r>
              <a:rPr lang="en-US" altLang="zh-CN" sz="1600" dirty="0" err="1"/>
              <a:t>corpBondData.mat</a:t>
            </a:r>
            <a:endParaRPr lang="en-US" altLang="zh-CN" sz="1600" dirty="0"/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提取</a:t>
            </a:r>
            <a:r>
              <a:rPr lang="zh-CN" altLang="en-US" sz="1600" dirty="0"/>
              <a:t>变量 </a:t>
            </a:r>
            <a:r>
              <a:rPr lang="en-US" altLang="zh-CN" sz="1600" dirty="0"/>
              <a:t>Coupon</a:t>
            </a:r>
            <a:r>
              <a:rPr lang="zh-CN" altLang="en-US" sz="1600" dirty="0"/>
              <a:t>、</a:t>
            </a:r>
            <a:r>
              <a:rPr lang="en-US" altLang="zh-CN" sz="1600" dirty="0"/>
              <a:t>YTM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CurrentYield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RatingNum</a:t>
            </a:r>
            <a:r>
              <a:rPr lang="en-US" altLang="zh-CN" sz="1600" dirty="0"/>
              <a:t> </a:t>
            </a:r>
            <a:r>
              <a:rPr lang="zh-CN" altLang="en-US" sz="1600" dirty="0"/>
              <a:t>组成矩阵</a:t>
            </a:r>
          </a:p>
          <a:p>
            <a:pPr fontAlgn="base"/>
            <a:r>
              <a:rPr lang="en-US" altLang="zh-CN" sz="1600" dirty="0" smtClean="0"/>
              <a:t>3. </a:t>
            </a:r>
            <a:r>
              <a:rPr lang="zh-CN" altLang="en-US" sz="1600" dirty="0" smtClean="0"/>
              <a:t>使用 </a:t>
            </a:r>
            <a:r>
              <a:rPr lang="en-US" altLang="zh-CN" sz="1600" dirty="0"/>
              <a:t>k-means </a:t>
            </a:r>
            <a:r>
              <a:rPr lang="zh-CN" altLang="en-US" sz="1600" dirty="0"/>
              <a:t>并以 </a:t>
            </a:r>
            <a:r>
              <a:rPr lang="en-US" altLang="zh-CN" sz="1600" dirty="0"/>
              <a:t>cosine </a:t>
            </a:r>
            <a:r>
              <a:rPr lang="zh-CN" altLang="en-US" sz="1600" dirty="0"/>
              <a:t>距离度量将数据聚为 </a:t>
            </a:r>
            <a:r>
              <a:rPr lang="en-US" altLang="zh-CN" sz="1600" dirty="0"/>
              <a:t>3 </a:t>
            </a:r>
            <a:r>
              <a:rPr lang="zh-CN" altLang="en-US" sz="1600" dirty="0"/>
              <a:t>类</a:t>
            </a:r>
          </a:p>
          <a:p>
            <a:pPr fontAlgn="base"/>
            <a:r>
              <a:rPr lang="en-US" altLang="zh-CN" sz="1600" dirty="0" smtClean="0"/>
              <a:t>4. </a:t>
            </a:r>
            <a:r>
              <a:rPr lang="zh-CN" altLang="en-US" sz="1600" dirty="0" smtClean="0"/>
              <a:t>绘制</a:t>
            </a:r>
            <a:r>
              <a:rPr lang="zh-CN" altLang="en-US" sz="1600" dirty="0"/>
              <a:t>轮廓图（</a:t>
            </a:r>
            <a:r>
              <a:rPr lang="en-US" altLang="zh-CN" sz="1600" dirty="0"/>
              <a:t>silhouette plot</a:t>
            </a:r>
            <a:r>
              <a:rPr lang="zh-CN" altLang="en-US" sz="1600" dirty="0"/>
              <a:t>）评估聚类效果</a:t>
            </a:r>
          </a:p>
          <a:p>
            <a:pPr fontAlgn="base"/>
            <a:r>
              <a:rPr lang="en-US" altLang="zh-CN" sz="1600" dirty="0" smtClean="0"/>
              <a:t>5. </a:t>
            </a:r>
            <a:r>
              <a:rPr lang="zh-CN" altLang="en-US" sz="1600" dirty="0" smtClean="0"/>
              <a:t>绘制</a:t>
            </a:r>
            <a:r>
              <a:rPr lang="zh-CN" altLang="en-US" sz="1600" dirty="0"/>
              <a:t>分组散点图：</a:t>
            </a:r>
            <a:r>
              <a:rPr lang="en-US" altLang="zh-CN" sz="1600" dirty="0"/>
              <a:t>x </a:t>
            </a:r>
            <a:r>
              <a:rPr lang="zh-CN" altLang="en-US" sz="1600" dirty="0"/>
              <a:t>轴 </a:t>
            </a:r>
            <a:r>
              <a:rPr lang="en-US" altLang="zh-CN" sz="1600" dirty="0"/>
              <a:t>Coupon</a:t>
            </a:r>
            <a:r>
              <a:rPr lang="zh-CN" altLang="en-US" sz="1600" dirty="0"/>
              <a:t>，</a:t>
            </a:r>
            <a:r>
              <a:rPr lang="en-US" altLang="zh-CN" sz="1600" dirty="0"/>
              <a:t>y </a:t>
            </a:r>
            <a:r>
              <a:rPr lang="zh-CN" altLang="en-US" sz="1600" dirty="0"/>
              <a:t>轴 </a:t>
            </a:r>
            <a:r>
              <a:rPr lang="en-US" altLang="zh-CN" sz="1600" dirty="0"/>
              <a:t>YTM</a:t>
            </a:r>
            <a:r>
              <a:rPr lang="zh-CN" altLang="en-US" sz="1600" dirty="0"/>
              <a:t>，按聚类结果着色</a:t>
            </a:r>
            <a:br>
              <a:rPr lang="zh-CN" altLang="en-US" sz="1600" dirty="0"/>
            </a:br>
            <a:r>
              <a:rPr lang="zh-CN" altLang="en-US" sz="1600" dirty="0"/>
              <a:t>附加：利用 </a:t>
            </a:r>
            <a:r>
              <a:rPr lang="en-US" altLang="zh-CN" sz="1600" dirty="0" err="1"/>
              <a:t>evalclusters</a:t>
            </a:r>
            <a:r>
              <a:rPr lang="en-US" altLang="zh-CN" sz="1600" dirty="0"/>
              <a:t> </a:t>
            </a:r>
            <a:r>
              <a:rPr lang="zh-CN" altLang="en-US" sz="1600" dirty="0"/>
              <a:t>确定最优聚类数，并重复步骤 </a:t>
            </a:r>
            <a:r>
              <a:rPr lang="en-US" altLang="zh-CN" sz="1600" dirty="0"/>
              <a:t>3-5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6B8A6D-B998-2233-F72F-B70E5261F4DF}"/>
              </a:ext>
            </a:extLst>
          </p:cNvPr>
          <p:cNvSpPr txBox="1"/>
          <p:nvPr/>
        </p:nvSpPr>
        <p:spPr>
          <a:xfrm>
            <a:off x="550127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目标：公司债券聚类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6F952FA-FD73-975D-6B5A-A74EF9195CFA}"/>
              </a:ext>
            </a:extLst>
          </p:cNvPr>
          <p:cNvSpPr txBox="1"/>
          <p:nvPr/>
        </p:nvSpPr>
        <p:spPr>
          <a:xfrm>
            <a:off x="639337" y="4085655"/>
            <a:ext cx="8153053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clusterBonds_template.mlx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clusterBonds.mlx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332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4936</TotalTime>
  <Words>253</Words>
  <Application>Microsoft Office PowerPoint</Application>
  <PresentationFormat>全屏显示(16:9)</PresentationFormat>
  <Paragraphs>56</Paragraphs>
  <Slides>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Menlo</vt:lpstr>
      <vt:lpstr>等线</vt:lpstr>
      <vt:lpstr>宋体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PPP</vt:lpstr>
      <vt:lpstr>Visio</vt:lpstr>
      <vt:lpstr>Equation.3</vt:lpstr>
      <vt:lpstr>MATLAB 基础实验手册</vt:lpstr>
      <vt:lpstr>11. 1 实验</vt:lpstr>
      <vt:lpstr>11. 2 实验 </vt:lpstr>
      <vt:lpstr>11. 3 实验   </vt:lpstr>
      <vt:lpstr>11. 4 实验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999</cp:revision>
  <cp:lastPrinted>2020-10-12T18:10:00Z</cp:lastPrinted>
  <dcterms:created xsi:type="dcterms:W3CDTF">2014-03-23T18:36:00Z</dcterms:created>
  <dcterms:modified xsi:type="dcterms:W3CDTF">2025-11-11T03:25:01Z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